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40" r:id="rId2"/>
    <p:sldId id="341" r:id="rId3"/>
    <p:sldId id="342" r:id="rId4"/>
    <p:sldId id="343" r:id="rId5"/>
    <p:sldId id="344" r:id="rId6"/>
    <p:sldId id="346" r:id="rId7"/>
    <p:sldId id="345" r:id="rId8"/>
    <p:sldId id="347" r:id="rId9"/>
    <p:sldId id="348" r:id="rId10"/>
    <p:sldId id="349" r:id="rId11"/>
    <p:sldId id="350" r:id="rId12"/>
    <p:sldId id="352" r:id="rId13"/>
    <p:sldId id="353" r:id="rId14"/>
    <p:sldId id="35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AD66C-382E-48AD-8F4C-E87C4D4A8B28}"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9F63ED-02B1-490A-8EAD-E0CB136D5388}" type="datetime1">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771BB6-685D-4518-8FAD-1882B9671546}" type="datetime1">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12/5/2018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A4F265-CA88-4C30-A9AD-02E6A5184734}" type="datetime1">
              <a:rPr lang="en-US" smtClean="0"/>
              <a:pPr/>
              <a:t>12/5/2018</a:t>
            </a:fld>
            <a:endParaRPr lang="en-US"/>
          </a:p>
        </p:txBody>
      </p:sp>
      <p:sp>
        <p:nvSpPr>
          <p:cNvPr id="9" name="Slide Number Placeholder 8"/>
          <p:cNvSpPr>
            <a:spLocks noGrp="1"/>
          </p:cNvSpPr>
          <p:nvPr>
            <p:ph type="sldNum" sz="quarter" idx="11"/>
          </p:nvPr>
        </p:nvSpPr>
        <p:spPr/>
        <p:txBody>
          <a:bodyPr/>
          <a:lstStyle/>
          <a:p>
            <a:fld id="{CF40B41D-FD10-4A38-B39B-626510BD49B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0B41D-FD10-4A38-B39B-626510BD49B7}"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823242C-D747-4ADD-80D8-99421268E3A8}" type="datetime1">
              <a:rPr lang="en-US" smtClean="0"/>
              <a:pPr/>
              <a:t>12/5/2018</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webmd.com/a-to-z-guides/definition-amput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ebmd.com/a-to-z-guides/autoimmune-diseases" TargetMode="External"/><Relationship Id="rId2" Type="http://schemas.openxmlformats.org/officeDocument/2006/relationships/hyperlink" Target="http://www.webmd.com/diabetes/diabetes-health-check/default.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69072" y="1705212"/>
            <a:ext cx="5648623" cy="1204306"/>
          </a:xfrm>
        </p:spPr>
        <p:txBody>
          <a:bodyPr/>
          <a:lstStyle/>
          <a:p>
            <a:r>
              <a:rPr lang="en-US" sz="6000" dirty="0" smtClean="0">
                <a:solidFill>
                  <a:srgbClr val="FF0000"/>
                </a:solidFill>
              </a:rPr>
              <a:t>Gangrene</a:t>
            </a:r>
            <a:r>
              <a:rPr lang="en-US" dirty="0" smtClean="0"/>
              <a:t>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690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0628"/>
            <a:ext cx="8763000" cy="4004772"/>
          </a:xfrm>
        </p:spPr>
        <p:txBody>
          <a:bodyPr>
            <a:normAutofit fontScale="92500" lnSpcReduction="10000"/>
          </a:bodyPr>
          <a:lstStyle/>
          <a:p>
            <a:pPr algn="just"/>
            <a:r>
              <a:rPr lang="en-US" sz="3200" b="0" dirty="0">
                <a:solidFill>
                  <a:srgbClr val="002060"/>
                </a:solidFill>
                <a:latin typeface="Chivo"/>
              </a:rPr>
              <a:t>Symptoms of wet gangrene may include:</a:t>
            </a:r>
          </a:p>
          <a:p>
            <a:pPr algn="just">
              <a:buFont typeface="Arial"/>
              <a:buChar char="•"/>
            </a:pPr>
            <a:r>
              <a:rPr lang="en-US" sz="3200" b="0" dirty="0">
                <a:solidFill>
                  <a:srgbClr val="002060"/>
                </a:solidFill>
                <a:latin typeface="Chivo"/>
              </a:rPr>
              <a:t>Swelling and pain at the site of infection</a:t>
            </a:r>
          </a:p>
          <a:p>
            <a:pPr algn="just">
              <a:buFont typeface="Arial"/>
              <a:buChar char="•"/>
            </a:pPr>
            <a:r>
              <a:rPr lang="en-US" sz="3200" b="0" dirty="0">
                <a:solidFill>
                  <a:srgbClr val="002060"/>
                </a:solidFill>
                <a:latin typeface="Chivo"/>
              </a:rPr>
              <a:t>Change in skin color from red to brown to black</a:t>
            </a:r>
          </a:p>
          <a:p>
            <a:pPr algn="just">
              <a:buFont typeface="Arial"/>
              <a:buChar char="•"/>
            </a:pPr>
            <a:r>
              <a:rPr lang="en-US" sz="3200" b="0" dirty="0">
                <a:solidFill>
                  <a:srgbClr val="002060"/>
                </a:solidFill>
                <a:latin typeface="Chivo"/>
              </a:rPr>
              <a:t>Blisters or sores that produce a bad-smelling discharge (pus)</a:t>
            </a:r>
          </a:p>
          <a:p>
            <a:pPr algn="just">
              <a:buFont typeface="Arial"/>
              <a:buChar char="•"/>
            </a:pPr>
            <a:r>
              <a:rPr lang="en-US" sz="3200" b="0" dirty="0">
                <a:solidFill>
                  <a:srgbClr val="002060"/>
                </a:solidFill>
                <a:latin typeface="Chivo"/>
              </a:rPr>
              <a:t>Fever and feeling unwell</a:t>
            </a:r>
          </a:p>
          <a:p>
            <a:pPr algn="just">
              <a:buFont typeface="Arial"/>
              <a:buChar char="•"/>
            </a:pPr>
            <a:r>
              <a:rPr lang="en-US" sz="3200" b="0" dirty="0">
                <a:solidFill>
                  <a:srgbClr val="002060"/>
                </a:solidFill>
                <a:latin typeface="Chivo"/>
              </a:rPr>
              <a:t>A crackling noise that comes from the affected area when pressed</a:t>
            </a:r>
            <a:endParaRPr lang="en-US" b="0" dirty="0">
              <a:solidFill>
                <a:srgbClr val="002060"/>
              </a:solidFill>
              <a:latin typeface="Chivo"/>
            </a:endParaRPr>
          </a:p>
          <a:p>
            <a:endParaRPr lang="en-US" dirty="0"/>
          </a:p>
        </p:txBody>
      </p:sp>
    </p:spTree>
    <p:extLst>
      <p:ext uri="{BB962C8B-B14F-4D97-AF65-F5344CB8AC3E}">
        <p14:creationId xmlns:p14="http://schemas.microsoft.com/office/powerpoint/2010/main" val="351062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800"/>
              </a:spcBef>
            </a:pPr>
            <a:r>
              <a:rPr lang="en-US" sz="4000" b="1" cap="none" dirty="0">
                <a:solidFill>
                  <a:srgbClr val="C00000"/>
                </a:solidFill>
                <a:latin typeface="Lato"/>
                <a:ea typeface="+mn-ea"/>
                <a:cs typeface="+mn-cs"/>
              </a:rPr>
              <a:t> </a:t>
            </a:r>
            <a:r>
              <a:rPr lang="en-US" sz="4000" b="1" cap="none" dirty="0" smtClean="0">
                <a:solidFill>
                  <a:srgbClr val="C00000"/>
                </a:solidFill>
                <a:latin typeface="Lato"/>
                <a:ea typeface="+mn-ea"/>
                <a:cs typeface="+mn-cs"/>
              </a:rPr>
              <a:t>          Treatments</a:t>
            </a:r>
            <a:r>
              <a:rPr lang="en-US" sz="1600" b="1" cap="none" dirty="0">
                <a:solidFill>
                  <a:srgbClr val="222222"/>
                </a:solidFill>
                <a:latin typeface="Lato"/>
                <a:ea typeface="+mn-ea"/>
                <a:cs typeface="+mn-cs"/>
              </a:rPr>
              <a:t/>
            </a:r>
            <a:br>
              <a:rPr lang="en-US" sz="1600" b="1" cap="none" dirty="0">
                <a:solidFill>
                  <a:srgbClr val="222222"/>
                </a:solidFill>
                <a:latin typeface="Lato"/>
                <a:ea typeface="+mn-ea"/>
                <a:cs typeface="+mn-cs"/>
              </a:rPr>
            </a:br>
            <a:endParaRPr lang="en-US" dirty="0"/>
          </a:p>
        </p:txBody>
      </p:sp>
      <p:sp>
        <p:nvSpPr>
          <p:cNvPr id="3" name="Content Placeholder 2"/>
          <p:cNvSpPr>
            <a:spLocks noGrp="1"/>
          </p:cNvSpPr>
          <p:nvPr>
            <p:ph idx="1"/>
          </p:nvPr>
        </p:nvSpPr>
        <p:spPr>
          <a:xfrm>
            <a:off x="152400" y="1100628"/>
            <a:ext cx="8991600" cy="5757372"/>
          </a:xfrm>
        </p:spPr>
        <p:txBody>
          <a:bodyPr>
            <a:normAutofit fontScale="32500" lnSpcReduction="20000"/>
          </a:bodyPr>
          <a:lstStyle/>
          <a:p>
            <a:pPr algn="just"/>
            <a:r>
              <a:rPr lang="en-US" sz="12300" b="0" dirty="0" smtClean="0">
                <a:solidFill>
                  <a:srgbClr val="002060"/>
                </a:solidFill>
                <a:latin typeface="Chivo"/>
              </a:rPr>
              <a:t>Treatment </a:t>
            </a:r>
            <a:r>
              <a:rPr lang="en-US" sz="12300" b="0" dirty="0">
                <a:solidFill>
                  <a:srgbClr val="002060"/>
                </a:solidFill>
                <a:latin typeface="Chivo"/>
              </a:rPr>
              <a:t>for gangrene involves removing the dead tissue, treating and preventing the spread of infection, and treating the condition that caused gangrene to develop</a:t>
            </a:r>
            <a:r>
              <a:rPr lang="en-US" sz="12300" b="0" dirty="0" smtClean="0">
                <a:solidFill>
                  <a:srgbClr val="002060"/>
                </a:solidFill>
                <a:latin typeface="Chivo"/>
              </a:rPr>
              <a:t>.</a:t>
            </a:r>
          </a:p>
          <a:p>
            <a:pPr lvl="0" algn="just"/>
            <a:r>
              <a:rPr lang="en-US" sz="12300" b="0" dirty="0" smtClean="0">
                <a:solidFill>
                  <a:srgbClr val="002060"/>
                </a:solidFill>
                <a:latin typeface="Chivo"/>
              </a:rPr>
              <a:t> </a:t>
            </a:r>
            <a:r>
              <a:rPr lang="en-US" sz="11100" dirty="0">
                <a:solidFill>
                  <a:srgbClr val="002060"/>
                </a:solidFill>
                <a:latin typeface="Chivo"/>
              </a:rPr>
              <a:t>Surgery.</a:t>
            </a:r>
            <a:r>
              <a:rPr lang="en-US" sz="11100" b="0" dirty="0">
                <a:solidFill>
                  <a:srgbClr val="002060"/>
                </a:solidFill>
                <a:latin typeface="Chivo"/>
              </a:rPr>
              <a:t> Also called debridement, the dead tissue is surgically removed to prevent the spread of infection. In some situations, </a:t>
            </a:r>
            <a:r>
              <a:rPr lang="en-US" sz="11100" b="0" dirty="0">
                <a:solidFill>
                  <a:srgbClr val="002060"/>
                </a:solidFill>
                <a:latin typeface="Chivo"/>
                <a:hlinkClick r:id="rId2"/>
              </a:rPr>
              <a:t>amputation</a:t>
            </a:r>
            <a:r>
              <a:rPr lang="en-US" sz="11100" b="0" dirty="0">
                <a:solidFill>
                  <a:srgbClr val="002060"/>
                </a:solidFill>
                <a:latin typeface="Chivo"/>
              </a:rPr>
              <a:t> (removal of the affected limb, finger or toe) may be required</a:t>
            </a:r>
            <a:r>
              <a:rPr lang="en-US" sz="5500" b="0" dirty="0">
                <a:solidFill>
                  <a:srgbClr val="222222"/>
                </a:solidFill>
                <a:latin typeface="Chivo"/>
              </a:rPr>
              <a:t>.</a:t>
            </a:r>
          </a:p>
          <a:p>
            <a:pPr algn="just"/>
            <a:r>
              <a:rPr lang="en-US" sz="4400" b="0" dirty="0">
                <a:solidFill>
                  <a:srgbClr val="002060"/>
                </a:solidFill>
                <a:latin typeface="Chivo"/>
              </a:rPr>
              <a:t> </a:t>
            </a:r>
          </a:p>
          <a:p>
            <a:endParaRPr lang="en-US" dirty="0"/>
          </a:p>
        </p:txBody>
      </p:sp>
    </p:spTree>
    <p:extLst>
      <p:ext uri="{BB962C8B-B14F-4D97-AF65-F5344CB8AC3E}">
        <p14:creationId xmlns:p14="http://schemas.microsoft.com/office/powerpoint/2010/main" val="2475629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57525" y="3057525"/>
            <a:ext cx="24193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39"/>
            <a:ext cx="42726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91439"/>
            <a:ext cx="452119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507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
            <a:ext cx="8108383"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149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01772"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2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3589020" cy="548640"/>
          </a:xfrm>
        </p:spPr>
        <p:txBody>
          <a:bodyPr/>
          <a:lstStyle/>
          <a:p>
            <a:r>
              <a:rPr lang="en-US" sz="4400" dirty="0" smtClean="0">
                <a:solidFill>
                  <a:srgbClr val="FF0000"/>
                </a:solidFill>
              </a:rPr>
              <a:t>Gangrene</a:t>
            </a:r>
            <a:endParaRPr lang="en-US" sz="4400" dirty="0">
              <a:solidFill>
                <a:srgbClr val="FF0000"/>
              </a:solidFill>
            </a:endParaRPr>
          </a:p>
        </p:txBody>
      </p:sp>
      <p:sp>
        <p:nvSpPr>
          <p:cNvPr id="3" name="Content Placeholder 2"/>
          <p:cNvSpPr>
            <a:spLocks noGrp="1"/>
          </p:cNvSpPr>
          <p:nvPr>
            <p:ph idx="1"/>
          </p:nvPr>
        </p:nvSpPr>
        <p:spPr>
          <a:xfrm>
            <a:off x="381000" y="1100628"/>
            <a:ext cx="8534400" cy="5376372"/>
          </a:xfrm>
        </p:spPr>
        <p:txBody>
          <a:bodyPr>
            <a:normAutofit fontScale="92500" lnSpcReduction="20000"/>
          </a:bodyPr>
          <a:lstStyle/>
          <a:p>
            <a:pPr algn="just"/>
            <a:r>
              <a:rPr lang="en-US" sz="3900" b="0" dirty="0">
                <a:solidFill>
                  <a:srgbClr val="002060"/>
                </a:solidFill>
                <a:latin typeface="Chivo"/>
              </a:rPr>
              <a:t> </a:t>
            </a:r>
            <a:r>
              <a:rPr lang="en-US" sz="3900" b="0" dirty="0" smtClean="0">
                <a:solidFill>
                  <a:srgbClr val="002060"/>
                </a:solidFill>
                <a:latin typeface="Chivo"/>
              </a:rPr>
              <a:t>          is </a:t>
            </a:r>
            <a:r>
              <a:rPr lang="en-US" sz="3900" b="0" dirty="0">
                <a:solidFill>
                  <a:srgbClr val="002060"/>
                </a:solidFill>
                <a:latin typeface="Chivo"/>
              </a:rPr>
              <a:t>a condition that occurs when body tissue dies. It is caused by a loss of </a:t>
            </a:r>
            <a:r>
              <a:rPr lang="en-US" sz="3900" b="0" dirty="0" smtClean="0">
                <a:solidFill>
                  <a:srgbClr val="002060"/>
                </a:solidFill>
                <a:latin typeface="Chivo"/>
              </a:rPr>
              <a:t>blood</a:t>
            </a:r>
            <a:r>
              <a:rPr lang="en-US" sz="3900" b="0" dirty="0">
                <a:solidFill>
                  <a:srgbClr val="002060"/>
                </a:solidFill>
                <a:latin typeface="Chivo"/>
              </a:rPr>
              <a:t> supply due to an underlying illness, injury, and/or infection. Fingers, toes, and limbs are most often affected, but gangrene can also occur inside the body, damaging organs and muscles. There are different types of gangrene and all require immediate medical attention</a:t>
            </a:r>
            <a:r>
              <a:rPr lang="en-US" b="0" dirty="0">
                <a:solidFill>
                  <a:srgbClr val="222222"/>
                </a:solidFill>
                <a:latin typeface="Chivo"/>
              </a:rPr>
              <a:t>.</a:t>
            </a:r>
          </a:p>
          <a:p>
            <a:r>
              <a:rPr lang="en-US" dirty="0"/>
              <a:t/>
            </a:r>
            <a:br>
              <a:rPr lang="en-US" dirty="0"/>
            </a:br>
            <a:endParaRPr lang="en-US" dirty="0"/>
          </a:p>
        </p:txBody>
      </p:sp>
    </p:spTree>
    <p:extLst>
      <p:ext uri="{BB962C8B-B14F-4D97-AF65-F5344CB8AC3E}">
        <p14:creationId xmlns:p14="http://schemas.microsoft.com/office/powerpoint/2010/main" val="578792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705600" cy="472440"/>
          </a:xfrm>
        </p:spPr>
        <p:txBody>
          <a:bodyPr/>
          <a:lstStyle/>
          <a:p>
            <a:r>
              <a:rPr lang="en-US" sz="4400" b="1" dirty="0">
                <a:solidFill>
                  <a:srgbClr val="C00000"/>
                </a:solidFill>
                <a:latin typeface="Lato"/>
              </a:rPr>
              <a:t>Gangrene Causes</a:t>
            </a:r>
            <a:r>
              <a:rPr lang="en-US" b="1" dirty="0">
                <a:solidFill>
                  <a:srgbClr val="222222"/>
                </a:solidFill>
                <a:latin typeface="Lato"/>
              </a:rPr>
              <a:t/>
            </a:r>
            <a:br>
              <a:rPr lang="en-US" b="1" dirty="0">
                <a:solidFill>
                  <a:srgbClr val="222222"/>
                </a:solidFill>
                <a:latin typeface="Lato"/>
              </a:rPr>
            </a:br>
            <a:endParaRPr lang="en-US" dirty="0"/>
          </a:p>
        </p:txBody>
      </p:sp>
      <p:sp>
        <p:nvSpPr>
          <p:cNvPr id="3" name="Content Placeholder 2"/>
          <p:cNvSpPr>
            <a:spLocks noGrp="1"/>
          </p:cNvSpPr>
          <p:nvPr>
            <p:ph idx="1"/>
          </p:nvPr>
        </p:nvSpPr>
        <p:spPr>
          <a:xfrm>
            <a:off x="0" y="1100628"/>
            <a:ext cx="8991600" cy="5757372"/>
          </a:xfrm>
        </p:spPr>
        <p:txBody>
          <a:bodyPr>
            <a:normAutofit fontScale="77500" lnSpcReduction="20000"/>
          </a:bodyPr>
          <a:lstStyle/>
          <a:p>
            <a:pPr algn="just"/>
            <a:r>
              <a:rPr lang="en-US" sz="3200" b="0" dirty="0" smtClean="0">
                <a:solidFill>
                  <a:srgbClr val="002060"/>
                </a:solidFill>
                <a:latin typeface="Chivo"/>
              </a:rPr>
              <a:t>           Blood plays </a:t>
            </a:r>
            <a:r>
              <a:rPr lang="en-US" sz="3200" b="0" dirty="0">
                <a:solidFill>
                  <a:srgbClr val="002060"/>
                </a:solidFill>
                <a:latin typeface="Chivo"/>
              </a:rPr>
              <a:t>a very important role in your health. Not only does it transport oxygen </a:t>
            </a:r>
            <a:r>
              <a:rPr lang="en-US" sz="3200" b="0" dirty="0" smtClean="0">
                <a:solidFill>
                  <a:srgbClr val="002060"/>
                </a:solidFill>
                <a:latin typeface="Chivo"/>
              </a:rPr>
              <a:t>and nutrients</a:t>
            </a:r>
            <a:r>
              <a:rPr lang="en-US" sz="3200" b="0" dirty="0">
                <a:solidFill>
                  <a:srgbClr val="002060"/>
                </a:solidFill>
                <a:latin typeface="Chivo"/>
              </a:rPr>
              <a:t> throughout your body to feed cells, it delivers disease-fighting antibodies that protect your body from infection. When blood cannot travel freely throughout the body, your cells cannot survive, infection can develop, and tissue can die from gangrene. Any condition that affects blood flow increases your risk of gangrene, including:</a:t>
            </a:r>
          </a:p>
          <a:p>
            <a:pPr algn="just">
              <a:buFont typeface="Arial"/>
              <a:buChar char="•"/>
            </a:pPr>
            <a:r>
              <a:rPr lang="en-US" sz="3200" b="0" dirty="0">
                <a:solidFill>
                  <a:srgbClr val="002060"/>
                </a:solidFill>
                <a:latin typeface="Chivo"/>
              </a:rPr>
              <a:t>Diabetes</a:t>
            </a:r>
          </a:p>
          <a:p>
            <a:pPr algn="just">
              <a:buFont typeface="Arial"/>
              <a:buChar char="•"/>
            </a:pPr>
            <a:r>
              <a:rPr lang="en-US" sz="3200" b="0" dirty="0">
                <a:solidFill>
                  <a:srgbClr val="002060"/>
                </a:solidFill>
                <a:latin typeface="Chivo"/>
              </a:rPr>
              <a:t>Atherosclerosis</a:t>
            </a:r>
          </a:p>
          <a:p>
            <a:pPr algn="just">
              <a:buFont typeface="Arial"/>
              <a:buChar char="•"/>
            </a:pPr>
            <a:r>
              <a:rPr lang="en-US" sz="3200" b="0" dirty="0">
                <a:solidFill>
                  <a:srgbClr val="002060"/>
                </a:solidFill>
                <a:latin typeface="Chivo"/>
              </a:rPr>
              <a:t>Peripheral arterial </a:t>
            </a:r>
            <a:r>
              <a:rPr lang="en-US" sz="3200" b="0" dirty="0" smtClean="0">
                <a:solidFill>
                  <a:srgbClr val="002060"/>
                </a:solidFill>
                <a:latin typeface="Chivo"/>
              </a:rPr>
              <a:t>disease</a:t>
            </a:r>
            <a:endParaRPr lang="en-US" sz="3200" b="0" dirty="0">
              <a:solidFill>
                <a:srgbClr val="002060"/>
              </a:solidFill>
              <a:latin typeface="Chivo"/>
            </a:endParaRPr>
          </a:p>
          <a:p>
            <a:pPr algn="just">
              <a:buFont typeface="Arial"/>
              <a:buChar char="•"/>
            </a:pPr>
            <a:r>
              <a:rPr lang="en-US" sz="3200" b="0" dirty="0">
                <a:solidFill>
                  <a:srgbClr val="002060"/>
                </a:solidFill>
                <a:latin typeface="Chivo"/>
              </a:rPr>
              <a:t>Trauma or serious </a:t>
            </a:r>
            <a:r>
              <a:rPr lang="en-US" sz="3200" b="0" dirty="0" smtClean="0">
                <a:solidFill>
                  <a:srgbClr val="002060"/>
                </a:solidFill>
                <a:latin typeface="Chivo"/>
              </a:rPr>
              <a:t>injury</a:t>
            </a:r>
            <a:endParaRPr lang="en-US" sz="3200" b="0" dirty="0">
              <a:solidFill>
                <a:srgbClr val="002060"/>
              </a:solidFill>
              <a:latin typeface="Chivo"/>
            </a:endParaRPr>
          </a:p>
          <a:p>
            <a:pPr algn="just">
              <a:buFont typeface="Arial"/>
              <a:buChar char="•"/>
            </a:pPr>
            <a:r>
              <a:rPr lang="en-US" sz="3200" b="0" dirty="0">
                <a:solidFill>
                  <a:srgbClr val="002060"/>
                </a:solidFill>
                <a:latin typeface="Chivo"/>
              </a:rPr>
              <a:t>Raynaud's phenomenon (a condition in which the blood vessels that supply the skin become intermittently narrowed</a:t>
            </a:r>
          </a:p>
          <a:p>
            <a:endParaRPr lang="en-US" dirty="0"/>
          </a:p>
        </p:txBody>
      </p:sp>
    </p:spTree>
    <p:extLst>
      <p:ext uri="{BB962C8B-B14F-4D97-AF65-F5344CB8AC3E}">
        <p14:creationId xmlns:p14="http://schemas.microsoft.com/office/powerpoint/2010/main" val="3630795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99160"/>
            <a:ext cx="7520940" cy="548640"/>
          </a:xfrm>
        </p:spPr>
        <p:txBody>
          <a:bodyPr/>
          <a:lstStyle/>
          <a:p>
            <a:pPr marL="342900" lvl="0" indent="-342900">
              <a:spcBef>
                <a:spcPts val="800"/>
              </a:spcBef>
            </a:pPr>
            <a:r>
              <a:rPr lang="en-US" sz="5400" b="1" cap="none" dirty="0">
                <a:solidFill>
                  <a:srgbClr val="C00000"/>
                </a:solidFill>
                <a:latin typeface="Lato"/>
                <a:ea typeface="+mn-ea"/>
                <a:cs typeface="+mn-cs"/>
              </a:rPr>
              <a:t>Gangrene Types</a:t>
            </a:r>
            <a:r>
              <a:rPr lang="en-US" sz="5400" b="1" cap="none" dirty="0">
                <a:solidFill>
                  <a:srgbClr val="222222"/>
                </a:solidFill>
                <a:latin typeface="Lato"/>
                <a:ea typeface="+mn-ea"/>
                <a:cs typeface="+mn-cs"/>
              </a:rPr>
              <a:t/>
            </a:r>
            <a:br>
              <a:rPr lang="en-US" sz="5400" b="1" cap="none" dirty="0">
                <a:solidFill>
                  <a:srgbClr val="222222"/>
                </a:solidFill>
                <a:latin typeface="Lato"/>
                <a:ea typeface="+mn-ea"/>
                <a:cs typeface="+mn-cs"/>
              </a:rPr>
            </a:br>
            <a:endParaRPr lang="en-US" sz="8000" dirty="0"/>
          </a:p>
        </p:txBody>
      </p:sp>
      <p:sp>
        <p:nvSpPr>
          <p:cNvPr id="3" name="Content Placeholder 2"/>
          <p:cNvSpPr>
            <a:spLocks noGrp="1"/>
          </p:cNvSpPr>
          <p:nvPr>
            <p:ph idx="1"/>
          </p:nvPr>
        </p:nvSpPr>
        <p:spPr>
          <a:xfrm>
            <a:off x="152400" y="1100628"/>
            <a:ext cx="8839200" cy="5681172"/>
          </a:xfrm>
        </p:spPr>
        <p:txBody>
          <a:bodyPr>
            <a:normAutofit lnSpcReduction="10000"/>
          </a:bodyPr>
          <a:lstStyle/>
          <a:p>
            <a:r>
              <a:rPr lang="en-US" sz="3200" b="0" dirty="0" smtClean="0">
                <a:solidFill>
                  <a:srgbClr val="222222"/>
                </a:solidFill>
                <a:latin typeface="Chivo"/>
              </a:rPr>
              <a:t>There </a:t>
            </a:r>
            <a:r>
              <a:rPr lang="en-US" sz="3200" b="0" dirty="0">
                <a:solidFill>
                  <a:srgbClr val="222222"/>
                </a:solidFill>
                <a:latin typeface="Chivo"/>
              </a:rPr>
              <a:t>are two main types of gangrene:</a:t>
            </a:r>
          </a:p>
          <a:p>
            <a:pPr algn="just"/>
            <a:r>
              <a:rPr lang="en-US" sz="3200" dirty="0" smtClean="0">
                <a:solidFill>
                  <a:srgbClr val="002060"/>
                </a:solidFill>
                <a:latin typeface="Chivo"/>
              </a:rPr>
              <a:t>1- Dry </a:t>
            </a:r>
            <a:r>
              <a:rPr lang="en-US" sz="3200" dirty="0">
                <a:solidFill>
                  <a:srgbClr val="002060"/>
                </a:solidFill>
                <a:latin typeface="Chivo"/>
              </a:rPr>
              <a:t>gangrene: </a:t>
            </a:r>
            <a:r>
              <a:rPr lang="en-US" sz="3200" b="0" dirty="0">
                <a:solidFill>
                  <a:srgbClr val="002060"/>
                </a:solidFill>
                <a:latin typeface="Chivo"/>
              </a:rPr>
              <a:t>More common in people with </a:t>
            </a:r>
            <a:r>
              <a:rPr lang="en-US" sz="3200" dirty="0">
                <a:solidFill>
                  <a:srgbClr val="FF0000"/>
                </a:solidFill>
                <a:latin typeface="Chivo"/>
                <a:hlinkClick r:id="rId2"/>
              </a:rPr>
              <a:t>diabetes</a:t>
            </a:r>
            <a:r>
              <a:rPr lang="en-US" sz="3200" b="0" dirty="0">
                <a:solidFill>
                  <a:srgbClr val="FF0000"/>
                </a:solidFill>
                <a:latin typeface="Chivo"/>
              </a:rPr>
              <a:t> </a:t>
            </a:r>
            <a:r>
              <a:rPr lang="en-US" sz="3200" b="0" dirty="0">
                <a:solidFill>
                  <a:srgbClr val="002060"/>
                </a:solidFill>
                <a:latin typeface="Chivo"/>
              </a:rPr>
              <a:t>and </a:t>
            </a:r>
            <a:r>
              <a:rPr lang="en-US" sz="3200" dirty="0">
                <a:solidFill>
                  <a:srgbClr val="FF0000"/>
                </a:solidFill>
                <a:latin typeface="Chivo"/>
                <a:hlinkClick r:id="rId3"/>
              </a:rPr>
              <a:t>autoimmune diseases</a:t>
            </a:r>
            <a:r>
              <a:rPr lang="en-US" sz="3200" b="0" dirty="0">
                <a:solidFill>
                  <a:srgbClr val="002060"/>
                </a:solidFill>
                <a:latin typeface="Chivo"/>
              </a:rPr>
              <a:t>, dry gangrene usually affects the hands and feet. It develops when blood flow to the affected area is impaired, usually as a result of poor circulation. In this type, the tissue dries up and may be brown to purplish-blue to black in color and often falls off. Unlike other types of gangrene, infection is typically not present in dry gangrene. However, dry gangrene can lead to wet gangrene if it becomes infected.</a:t>
            </a:r>
          </a:p>
          <a:p>
            <a:endParaRPr lang="en-US" dirty="0"/>
          </a:p>
        </p:txBody>
      </p:sp>
    </p:spTree>
    <p:extLst>
      <p:ext uri="{BB962C8B-B14F-4D97-AF65-F5344CB8AC3E}">
        <p14:creationId xmlns:p14="http://schemas.microsoft.com/office/powerpoint/2010/main" val="2814827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 y="304800"/>
            <a:ext cx="8785860" cy="5566410"/>
          </a:xfrm>
        </p:spPr>
        <p:txBody>
          <a:bodyPr>
            <a:noAutofit/>
          </a:bodyPr>
          <a:lstStyle/>
          <a:p>
            <a:pPr algn="just"/>
            <a:r>
              <a:rPr lang="en-US" sz="3200" dirty="0" smtClean="0">
                <a:solidFill>
                  <a:srgbClr val="002060"/>
                </a:solidFill>
                <a:latin typeface="Chivo"/>
              </a:rPr>
              <a:t>2- Wet </a:t>
            </a:r>
            <a:r>
              <a:rPr lang="en-US" sz="3200" dirty="0">
                <a:solidFill>
                  <a:srgbClr val="002060"/>
                </a:solidFill>
                <a:latin typeface="Chivo"/>
              </a:rPr>
              <a:t>gangrene: </a:t>
            </a:r>
            <a:r>
              <a:rPr lang="en-US" sz="3200" b="0" dirty="0">
                <a:solidFill>
                  <a:srgbClr val="002060"/>
                </a:solidFill>
                <a:latin typeface="Chivo"/>
              </a:rPr>
              <a:t>Unlike dry gangrene, wet gangrene almost always involves an infection. Injury from burns or trauma where a body part is crushed or squeezed can rapidly cut off blood supply to the affected area, causing tissue death and increased risk of infection. The tissue swells and blisters and is called "wet" because of pus. Infection from wet gangrene can spread quickly throughout the body, making wet gangrene a very serious and potentially life-threatening condition if not treated quickly.</a:t>
            </a:r>
            <a:endParaRPr lang="en-US" sz="3200" dirty="0">
              <a:solidFill>
                <a:srgbClr val="002060"/>
              </a:solidFill>
            </a:endParaRPr>
          </a:p>
        </p:txBody>
      </p:sp>
    </p:spTree>
    <p:extLst>
      <p:ext uri="{BB962C8B-B14F-4D97-AF65-F5344CB8AC3E}">
        <p14:creationId xmlns:p14="http://schemas.microsoft.com/office/powerpoint/2010/main" val="1089083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solidFill>
                  <a:srgbClr val="C00000"/>
                </a:solidFill>
                <a:latin typeface="Chivo"/>
                <a:ea typeface="+mn-ea"/>
                <a:cs typeface="+mn-cs"/>
              </a:rPr>
              <a:t>Types of wet gangrene</a:t>
            </a:r>
            <a:endParaRPr lang="en-US" sz="6000" dirty="0">
              <a:solidFill>
                <a:srgbClr val="C00000"/>
              </a:solidFill>
            </a:endParaRPr>
          </a:p>
        </p:txBody>
      </p:sp>
      <p:sp>
        <p:nvSpPr>
          <p:cNvPr id="3" name="Content Placeholder 2"/>
          <p:cNvSpPr>
            <a:spLocks noGrp="1"/>
          </p:cNvSpPr>
          <p:nvPr>
            <p:ph idx="1"/>
          </p:nvPr>
        </p:nvSpPr>
        <p:spPr>
          <a:xfrm>
            <a:off x="228600" y="1100628"/>
            <a:ext cx="8763000" cy="4004772"/>
          </a:xfrm>
        </p:spPr>
        <p:txBody>
          <a:bodyPr>
            <a:normAutofit/>
          </a:bodyPr>
          <a:lstStyle/>
          <a:p>
            <a:endParaRPr lang="en-US" b="0" dirty="0">
              <a:solidFill>
                <a:srgbClr val="222222"/>
              </a:solidFill>
              <a:latin typeface="Chivo"/>
            </a:endParaRPr>
          </a:p>
          <a:p>
            <a:pPr algn="just"/>
            <a:r>
              <a:rPr lang="en-US" sz="3600" dirty="0" smtClean="0">
                <a:solidFill>
                  <a:srgbClr val="002060"/>
                </a:solidFill>
                <a:latin typeface="Chivo"/>
              </a:rPr>
              <a:t>2-A-Internal </a:t>
            </a:r>
            <a:r>
              <a:rPr lang="en-US" sz="3600" dirty="0">
                <a:solidFill>
                  <a:srgbClr val="002060"/>
                </a:solidFill>
                <a:latin typeface="Chivo"/>
              </a:rPr>
              <a:t>gangrene:</a:t>
            </a:r>
            <a:r>
              <a:rPr lang="en-US" sz="3600" b="0" dirty="0">
                <a:solidFill>
                  <a:srgbClr val="002060"/>
                </a:solidFill>
                <a:latin typeface="Chivo"/>
              </a:rPr>
              <a:t> If gangrene occurs inside the body due to blocked blood flow to an internal organ, then it is referred to as internal gangrene. This is usually related to an infected organ such as the appendix or colon.</a:t>
            </a:r>
          </a:p>
          <a:p>
            <a:endParaRPr lang="en-US" dirty="0"/>
          </a:p>
        </p:txBody>
      </p:sp>
    </p:spTree>
    <p:extLst>
      <p:ext uri="{BB962C8B-B14F-4D97-AF65-F5344CB8AC3E}">
        <p14:creationId xmlns:p14="http://schemas.microsoft.com/office/powerpoint/2010/main" val="190853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15400" cy="4233372"/>
          </a:xfrm>
        </p:spPr>
        <p:txBody>
          <a:bodyPr>
            <a:noAutofit/>
          </a:bodyPr>
          <a:lstStyle/>
          <a:p>
            <a:pPr algn="just"/>
            <a:r>
              <a:rPr lang="en-US" sz="3600" dirty="0" smtClean="0">
                <a:solidFill>
                  <a:srgbClr val="002060"/>
                </a:solidFill>
                <a:latin typeface="Chivo"/>
              </a:rPr>
              <a:t>2</a:t>
            </a:r>
            <a:r>
              <a:rPr lang="en-US" sz="3200" dirty="0" smtClean="0">
                <a:solidFill>
                  <a:srgbClr val="002060"/>
                </a:solidFill>
                <a:latin typeface="Chivo"/>
              </a:rPr>
              <a:t>-B- </a:t>
            </a:r>
            <a:r>
              <a:rPr lang="en-US" sz="2800" dirty="0" smtClean="0">
                <a:solidFill>
                  <a:srgbClr val="002060"/>
                </a:solidFill>
                <a:latin typeface="Chivo"/>
              </a:rPr>
              <a:t>Gas gangrene :</a:t>
            </a:r>
            <a:r>
              <a:rPr lang="en-US" sz="2800" dirty="0">
                <a:solidFill>
                  <a:srgbClr val="002060"/>
                </a:solidFill>
                <a:latin typeface="Chivo"/>
              </a:rPr>
              <a:t> </a:t>
            </a:r>
            <a:r>
              <a:rPr lang="en-US" sz="2800" b="0" dirty="0">
                <a:solidFill>
                  <a:srgbClr val="002060"/>
                </a:solidFill>
                <a:latin typeface="Chivo"/>
              </a:rPr>
              <a:t>Gas gangrene is rare but dangerous. It occurs when infection develops deep inside the body, such as inside muscles or organs, usually as a result of trauma. The bacteria that causes gas gangrene, </a:t>
            </a:r>
            <a:r>
              <a:rPr lang="en-US" sz="2800" b="0" dirty="0" smtClean="0">
                <a:solidFill>
                  <a:srgbClr val="002060"/>
                </a:solidFill>
                <a:latin typeface="Chivo"/>
              </a:rPr>
              <a:t>called </a:t>
            </a:r>
            <a:r>
              <a:rPr lang="en-US" sz="2800" b="0" i="1" dirty="0" smtClean="0">
                <a:solidFill>
                  <a:srgbClr val="002060"/>
                </a:solidFill>
                <a:latin typeface="Chivo"/>
              </a:rPr>
              <a:t>clostridia</a:t>
            </a:r>
            <a:r>
              <a:rPr lang="en-US" sz="2800" b="0" dirty="0">
                <a:solidFill>
                  <a:srgbClr val="002060"/>
                </a:solidFill>
                <a:latin typeface="Chivo"/>
              </a:rPr>
              <a:t>, release dangerous toxins or poisons that wreak havoc throughout the body, along with gas which can be trapped within body tissue. As the condition progresses, the skin may become pale and gray, and make a crackling sound when pressed, due to the gas within the tissue. Gas gangrene warrants immediate medical treatment. Without treatment, death can occur within 48 hours.</a:t>
            </a:r>
            <a:endParaRPr lang="en-US" sz="2800" dirty="0">
              <a:solidFill>
                <a:srgbClr val="002060"/>
              </a:solidFill>
            </a:endParaRPr>
          </a:p>
        </p:txBody>
      </p:sp>
    </p:spTree>
    <p:extLst>
      <p:ext uri="{BB962C8B-B14F-4D97-AF65-F5344CB8AC3E}">
        <p14:creationId xmlns:p14="http://schemas.microsoft.com/office/powerpoint/2010/main" val="809364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3200" dirty="0" smtClean="0">
                <a:solidFill>
                  <a:srgbClr val="002060"/>
                </a:solidFill>
                <a:latin typeface="Chivo"/>
              </a:rPr>
              <a:t>2-C-Fournier's </a:t>
            </a:r>
            <a:r>
              <a:rPr lang="en-US" sz="3200" dirty="0">
                <a:solidFill>
                  <a:srgbClr val="002060"/>
                </a:solidFill>
                <a:latin typeface="Chivo"/>
              </a:rPr>
              <a:t>gangrene:</a:t>
            </a:r>
            <a:r>
              <a:rPr lang="en-US" sz="3200" b="0" dirty="0">
                <a:solidFill>
                  <a:srgbClr val="002060"/>
                </a:solidFill>
                <a:latin typeface="Chivo"/>
              </a:rPr>
              <a:t> Also a rare condition, Fournier's gangrene is caused by an infection in the genital area. Men are affected more often than women. If the infection gets into the bloodstream, a condition called sepsis, it can be life-threatening.</a:t>
            </a:r>
            <a:endParaRPr lang="en-US" sz="3200" dirty="0">
              <a:solidFill>
                <a:srgbClr val="002060"/>
              </a:solidFill>
            </a:endParaRPr>
          </a:p>
        </p:txBody>
      </p:sp>
    </p:spTree>
    <p:extLst>
      <p:ext uri="{BB962C8B-B14F-4D97-AF65-F5344CB8AC3E}">
        <p14:creationId xmlns:p14="http://schemas.microsoft.com/office/powerpoint/2010/main" val="69752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ts val="800"/>
              </a:spcBef>
            </a:pPr>
            <a:r>
              <a:rPr lang="en-US" sz="3600" b="1" cap="none" dirty="0">
                <a:solidFill>
                  <a:srgbClr val="C00000"/>
                </a:solidFill>
                <a:latin typeface="Lato"/>
                <a:ea typeface="+mn-ea"/>
                <a:cs typeface="+mn-cs"/>
              </a:rPr>
              <a:t>Gangrene Symptoms</a:t>
            </a:r>
            <a:r>
              <a:rPr lang="en-US" sz="1600" b="1" cap="none" dirty="0">
                <a:solidFill>
                  <a:srgbClr val="222222"/>
                </a:solidFill>
                <a:latin typeface="Lato"/>
                <a:ea typeface="+mn-ea"/>
                <a:cs typeface="+mn-cs"/>
              </a:rPr>
              <a:t/>
            </a:r>
            <a:br>
              <a:rPr lang="en-US" sz="1600" b="1" cap="none" dirty="0">
                <a:solidFill>
                  <a:srgbClr val="222222"/>
                </a:solidFill>
                <a:latin typeface="Lato"/>
                <a:ea typeface="+mn-ea"/>
                <a:cs typeface="+mn-cs"/>
              </a:rPr>
            </a:br>
            <a:endParaRPr lang="en-US" dirty="0"/>
          </a:p>
        </p:txBody>
      </p:sp>
      <p:sp>
        <p:nvSpPr>
          <p:cNvPr id="3" name="Content Placeholder 2"/>
          <p:cNvSpPr>
            <a:spLocks noGrp="1"/>
          </p:cNvSpPr>
          <p:nvPr>
            <p:ph idx="1"/>
          </p:nvPr>
        </p:nvSpPr>
        <p:spPr>
          <a:xfrm>
            <a:off x="152400" y="1100628"/>
            <a:ext cx="8763000" cy="4004772"/>
          </a:xfrm>
        </p:spPr>
        <p:txBody>
          <a:bodyPr/>
          <a:lstStyle/>
          <a:p>
            <a:r>
              <a:rPr lang="en-US" sz="3200" b="0" dirty="0" smtClean="0">
                <a:solidFill>
                  <a:srgbClr val="002060"/>
                </a:solidFill>
                <a:latin typeface="Chivo"/>
              </a:rPr>
              <a:t>You </a:t>
            </a:r>
            <a:r>
              <a:rPr lang="en-US" sz="3200" b="0" dirty="0">
                <a:solidFill>
                  <a:srgbClr val="002060"/>
                </a:solidFill>
                <a:latin typeface="Chivo"/>
              </a:rPr>
              <a:t>may notice the following symptoms at the site of the dry gangrene:</a:t>
            </a:r>
          </a:p>
          <a:p>
            <a:pPr>
              <a:buFont typeface="Arial"/>
              <a:buChar char="•"/>
            </a:pPr>
            <a:r>
              <a:rPr lang="en-US" sz="3200" b="0" dirty="0">
                <a:solidFill>
                  <a:srgbClr val="002060"/>
                </a:solidFill>
                <a:latin typeface="Chivo"/>
              </a:rPr>
              <a:t>Dry and shriveled skin that changes color from blue to black and eventually sloughs off</a:t>
            </a:r>
          </a:p>
          <a:p>
            <a:pPr>
              <a:buFont typeface="Arial"/>
              <a:buChar char="•"/>
            </a:pPr>
            <a:r>
              <a:rPr lang="en-US" sz="3200" b="0" dirty="0">
                <a:solidFill>
                  <a:srgbClr val="002060"/>
                </a:solidFill>
                <a:latin typeface="Chivo"/>
              </a:rPr>
              <a:t>Cold and numb skin</a:t>
            </a:r>
          </a:p>
          <a:p>
            <a:pPr>
              <a:buFont typeface="Arial"/>
              <a:buChar char="•"/>
            </a:pPr>
            <a:r>
              <a:rPr lang="en-US" sz="3200" b="0" dirty="0">
                <a:solidFill>
                  <a:srgbClr val="002060"/>
                </a:solidFill>
                <a:latin typeface="Chivo"/>
              </a:rPr>
              <a:t>Pain may or may not be present</a:t>
            </a:r>
          </a:p>
          <a:p>
            <a:endParaRPr lang="en-US" dirty="0"/>
          </a:p>
        </p:txBody>
      </p:sp>
    </p:spTree>
    <p:extLst>
      <p:ext uri="{BB962C8B-B14F-4D97-AF65-F5344CB8AC3E}">
        <p14:creationId xmlns:p14="http://schemas.microsoft.com/office/powerpoint/2010/main" val="220774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5191</TotalTime>
  <Words>180</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Gangrene </vt:lpstr>
      <vt:lpstr>Gangrene</vt:lpstr>
      <vt:lpstr>Gangrene Causes </vt:lpstr>
      <vt:lpstr>Gangrene Types </vt:lpstr>
      <vt:lpstr>PowerPoint Presentation</vt:lpstr>
      <vt:lpstr>Types of wet gangrene</vt:lpstr>
      <vt:lpstr>PowerPoint Presentation</vt:lpstr>
      <vt:lpstr>PowerPoint Presentation</vt:lpstr>
      <vt:lpstr>Gangrene Symptoms </vt:lpstr>
      <vt:lpstr>PowerPoint Presentation</vt:lpstr>
      <vt:lpstr>           Treatments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activities</dc:title>
  <dc:creator>LOAY</dc:creator>
  <cp:lastModifiedBy>LOAY</cp:lastModifiedBy>
  <cp:revision>123</cp:revision>
  <dcterms:created xsi:type="dcterms:W3CDTF">2015-04-03T20:14:18Z</dcterms:created>
  <dcterms:modified xsi:type="dcterms:W3CDTF">2018-12-05T15:28:16Z</dcterms:modified>
</cp:coreProperties>
</file>